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A40C-DD8E-4A35-9451-7E4F66C8744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603B-DC3A-491F-861B-9687E857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7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A40C-DD8E-4A35-9451-7E4F66C8744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603B-DC3A-491F-861B-9687E857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3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A40C-DD8E-4A35-9451-7E4F66C8744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603B-DC3A-491F-861B-9687E857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A40C-DD8E-4A35-9451-7E4F66C8744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603B-DC3A-491F-861B-9687E857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2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A40C-DD8E-4A35-9451-7E4F66C8744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603B-DC3A-491F-861B-9687E857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4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A40C-DD8E-4A35-9451-7E4F66C8744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603B-DC3A-491F-861B-9687E857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A40C-DD8E-4A35-9451-7E4F66C8744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603B-DC3A-491F-861B-9687E857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1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A40C-DD8E-4A35-9451-7E4F66C8744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603B-DC3A-491F-861B-9687E857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3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A40C-DD8E-4A35-9451-7E4F66C8744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603B-DC3A-491F-861B-9687E857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4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A40C-DD8E-4A35-9451-7E4F66C8744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603B-DC3A-491F-861B-9687E857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4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A40C-DD8E-4A35-9451-7E4F66C8744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603B-DC3A-491F-861B-9687E857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9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A40C-DD8E-4A35-9451-7E4F66C8744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603B-DC3A-491F-861B-9687E857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1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4A40C-DD8E-4A35-9451-7E4F66C8744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8603B-DC3A-491F-861B-9687E857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6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>
            <a:normAutofit fontScale="90000"/>
          </a:bodyPr>
          <a:lstStyle/>
          <a:p>
            <a:pPr marR="0" rtl="1"/>
            <a:r>
              <a:rPr lang="ar-SA" b="1" i="0" u="none" strike="noStrike" baseline="0" dirty="0" smtClean="0">
                <a:solidFill>
                  <a:srgbClr val="2E74B5"/>
                </a:solidFill>
                <a:latin typeface="Arial Unicode MS"/>
                <a:cs typeface="Arial Unicode MS"/>
              </a:rPr>
              <a:t>محاضرات مادة المشاهدة والتطبيق لطلبة المرحلة الرابعة الدراسة الاولية الصباحية والمسائية للعام الدراسي 2017/2018</a:t>
            </a:r>
            <a:endParaRPr lang="en-US" b="1" i="0" u="none" strike="noStrike" baseline="0" dirty="0" smtClean="0">
              <a:solidFill>
                <a:srgbClr val="2E74B5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18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marR="0" rtl="1"/>
            <a:r>
              <a:rPr lang="ar-SA" b="0" i="0" u="none" strike="noStrike" kern="1400" baseline="0" dirty="0" smtClean="0">
                <a:solidFill>
                  <a:srgbClr val="323E4F"/>
                </a:solidFill>
                <a:latin typeface="Times New Roman"/>
                <a:cs typeface="Times New Roman"/>
              </a:rPr>
              <a:t>اخلاقيات</a:t>
            </a:r>
            <a:r>
              <a:rPr lang="en-US" b="0" i="0" u="none" strike="noStrike" kern="1400" baseline="0" dirty="0" smtClean="0">
                <a:solidFill>
                  <a:srgbClr val="323E4F"/>
                </a:solidFill>
                <a:latin typeface="Calibri Light"/>
                <a:ea typeface="Arial Unicode MS"/>
                <a:cs typeface="Times New Roman"/>
              </a:rPr>
              <a:t> </a:t>
            </a:r>
            <a:r>
              <a:rPr lang="ar-SA" b="0" i="0" u="none" strike="noStrike" kern="1400" baseline="0" dirty="0" smtClean="0">
                <a:solidFill>
                  <a:srgbClr val="323E4F"/>
                </a:solidFill>
                <a:latin typeface="Times New Roman"/>
                <a:ea typeface="Arial Unicode MS"/>
                <a:cs typeface="Times New Roman"/>
              </a:rPr>
              <a:t>مهنة</a:t>
            </a:r>
            <a:r>
              <a:rPr lang="en-US" b="0" i="0" u="none" strike="noStrike" kern="1400" baseline="0" dirty="0" smtClean="0">
                <a:solidFill>
                  <a:srgbClr val="323E4F"/>
                </a:solidFill>
                <a:latin typeface="Calibri Light"/>
                <a:ea typeface="Arial Unicode MS"/>
                <a:cs typeface="Times New Roman"/>
              </a:rPr>
              <a:t> </a:t>
            </a:r>
            <a:r>
              <a:rPr lang="ar-SA" b="0" i="0" u="none" strike="noStrike" kern="1400" baseline="0" dirty="0" smtClean="0">
                <a:solidFill>
                  <a:srgbClr val="323E4F"/>
                </a:solidFill>
                <a:latin typeface="Times New Roman"/>
                <a:ea typeface="Arial Unicode MS"/>
                <a:cs typeface="Times New Roman"/>
              </a:rPr>
              <a:t>التدريس</a:t>
            </a:r>
            <a:r>
              <a:rPr lang="en-US" b="0" i="0" u="none" strike="noStrike" kern="1400" baseline="0" dirty="0" smtClean="0">
                <a:solidFill>
                  <a:srgbClr val="323E4F"/>
                </a:solidFill>
                <a:latin typeface="Calibri Light"/>
                <a:ea typeface="Arial Unicode MS"/>
                <a:cs typeface="Times New Roman"/>
              </a:rPr>
              <a:t>:- </a:t>
            </a:r>
            <a:r>
              <a:rPr lang="ar-SA" b="0" i="0" u="none" strike="noStrike" kern="1400" baseline="0" dirty="0" smtClean="0">
                <a:solidFill>
                  <a:srgbClr val="323E4F"/>
                </a:solidFill>
                <a:latin typeface="Times New Roman"/>
                <a:ea typeface="Arial Unicode MS"/>
                <a:cs typeface="Times New Roman"/>
              </a:rPr>
              <a:t>وتتم</a:t>
            </a:r>
            <a:r>
              <a:rPr lang="en-US" b="0" i="0" u="none" strike="noStrike" kern="1400" baseline="0" dirty="0" smtClean="0">
                <a:solidFill>
                  <a:srgbClr val="323E4F"/>
                </a:solidFill>
                <a:latin typeface="Calibri Light"/>
                <a:ea typeface="Arial Unicode MS"/>
                <a:cs typeface="Times New Roman"/>
              </a:rPr>
              <a:t> </a:t>
            </a:r>
            <a:r>
              <a:rPr lang="ar-SA" b="0" i="0" u="none" strike="noStrike" kern="1400" baseline="0" dirty="0" smtClean="0">
                <a:solidFill>
                  <a:srgbClr val="323E4F"/>
                </a:solidFill>
                <a:latin typeface="Times New Roman"/>
                <a:ea typeface="Arial Unicode MS"/>
                <a:cs typeface="Times New Roman"/>
              </a:rPr>
              <a:t>من</a:t>
            </a:r>
            <a:r>
              <a:rPr lang="en-US" b="0" i="0" u="none" strike="noStrike" kern="1400" baseline="0" dirty="0" smtClean="0">
                <a:solidFill>
                  <a:srgbClr val="323E4F"/>
                </a:solidFill>
                <a:latin typeface="Calibri Light"/>
                <a:ea typeface="Arial Unicode MS"/>
                <a:cs typeface="Times New Roman"/>
              </a:rPr>
              <a:t> </a:t>
            </a:r>
            <a:r>
              <a:rPr lang="ar-SA" b="0" i="0" u="none" strike="noStrike" kern="1400" baseline="0" dirty="0" smtClean="0">
                <a:solidFill>
                  <a:srgbClr val="323E4F"/>
                </a:solidFill>
                <a:latin typeface="Times New Roman"/>
                <a:ea typeface="Arial Unicode MS"/>
                <a:cs typeface="Times New Roman"/>
              </a:rPr>
              <a:t>خلال</a:t>
            </a:r>
            <a:endParaRPr lang="en-US" b="0" i="0" u="none" strike="noStrike" kern="1400" baseline="0" dirty="0" smtClean="0">
              <a:solidFill>
                <a:srgbClr val="323E4F"/>
              </a:solidFill>
              <a:latin typeface="Times New Roman"/>
              <a:ea typeface="Arial Unicode MS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30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554162"/>
          </a:xfrm>
        </p:spPr>
        <p:txBody>
          <a:bodyPr>
            <a:normAutofit fontScale="90000"/>
          </a:bodyPr>
          <a:lstStyle/>
          <a:p>
            <a:pPr marR="7200" algn="r" rtl="1"/>
            <a:r>
              <a:rPr lang="ar-IQ" dirty="0" smtClean="0">
                <a:latin typeface="Simplified Arabic"/>
                <a:cs typeface="Simplified Arabic"/>
              </a:rPr>
              <a:t>.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يكون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المعلم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ديمقراطيا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في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تعامله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مع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تعامله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مع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الطلبة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b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ar-IQ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يكون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قدوة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حسنة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لهم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632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 fontScale="90000"/>
          </a:bodyPr>
          <a:lstStyle/>
          <a:p>
            <a:pPr marR="0" algn="r" rtl="1"/>
            <a:r>
              <a:rPr lang="ar-IQ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يكون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مصدر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ثقة 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يحترم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ويقدر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وجهات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IQ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    ن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ظرهم</a:t>
            </a:r>
            <a:r>
              <a:rPr lang="ar-IQ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br>
              <a:rPr lang="ar-IQ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ar-IQ" b="1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لا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يرهقهم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بكثرة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النشاطات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البيتية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4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>
            <a:normAutofit fontScale="90000"/>
          </a:bodyPr>
          <a:lstStyle/>
          <a:p>
            <a:pPr marR="7200" algn="r" rtl="1"/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لا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يتقيد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بحرفية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الكتاب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المدرسي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المقرر،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سواء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اكان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ذلك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في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اثناء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تاديته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النشاطات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الصفية،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ام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اسئلة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الامتحانات،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ام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تلقي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الاستجابات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منهم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297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6600"/>
            <a:ext cx="8229600" cy="1143000"/>
          </a:xfrm>
        </p:spPr>
        <p:txBody>
          <a:bodyPr>
            <a:normAutofit fontScale="90000"/>
          </a:bodyPr>
          <a:lstStyle/>
          <a:p>
            <a:pPr marR="7200" algn="r" rtl="1"/>
            <a:r>
              <a:rPr lang="ar-IQ" b="1" i="0" u="none" strike="noStrike" baseline="0" dirty="0" smtClean="0">
                <a:solidFill>
                  <a:srgbClr val="FF0000"/>
                </a:solidFill>
                <a:latin typeface="Times New Roman"/>
              </a:rPr>
              <a:t>.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يربط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المناهج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بواقع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الحياة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ومجرياتها 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IQ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يجعل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التعليم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ممتعا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ومشوقا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للم</a:t>
            </a:r>
            <a:r>
              <a:rPr lang="ar-IQ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س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تلم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lang="ar-IQ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/>
            </a:r>
            <a:br>
              <a:rPr lang="ar-IQ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ar-IQ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يوظف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التكنولوجيا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الحديثة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ومختلف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الوسائل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السمعية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البصرية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في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عملية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التعليم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72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>
            <a:normAutofit fontScale="90000"/>
          </a:bodyPr>
          <a:lstStyle/>
          <a:p>
            <a:pPr marR="0" algn="r" rtl="1"/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ar-IQ" b="1" i="0" u="none" strike="noStrike" baseline="0" dirty="0" smtClean="0">
                <a:solidFill>
                  <a:srgbClr val="FF0000"/>
                </a:solidFill>
                <a:latin typeface="Times New Roman"/>
              </a:rPr>
              <a:t>.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يكون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ذا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عقلية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متفتحة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واسعة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الاطلاع 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لا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يركز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على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كمية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المعلومات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وحفظها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بل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على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نوعية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المعلومات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34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 fontScale="90000"/>
          </a:bodyPr>
          <a:lstStyle/>
          <a:p>
            <a:pPr marR="7200" algn="r" rtl="1"/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ar-IQ" b="1" i="0" u="none" strike="noStrike" baseline="0" dirty="0" smtClean="0">
                <a:solidFill>
                  <a:srgbClr val="FF0000"/>
                </a:solidFill>
                <a:latin typeface="Times New Roman"/>
              </a:rPr>
              <a:t>.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يثق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بقدرات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الطلبة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وامكاناتهم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في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احداث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التغيير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المرغوب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فيه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وفي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قدراتهم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على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اجراء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عمليات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التقويم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الذاتي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لاعمالهم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IQ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br>
              <a:rPr lang="ar-IQ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ar-IQ" b="1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يجعل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من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غرفة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الصف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بيئة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يسودها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التسماح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والمحبة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وان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تخلو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من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التهديد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19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>
            <a:normAutofit fontScale="90000"/>
          </a:bodyPr>
          <a:lstStyle/>
          <a:p>
            <a:pPr marR="0" algn="r" rtl="1"/>
            <a:r>
              <a:rPr lang="ar-IQ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لا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يركز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في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اسئلته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على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عمليات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الحفظ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الالي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IQ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بل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عمليات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التفكير</a:t>
            </a:r>
            <a:r>
              <a:rPr lang="ar-IQ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IQ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/>
            </a:r>
            <a:br>
              <a:rPr lang="ar-IQ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ar-IQ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يلبي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حاجات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وميول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ورغبات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المتعلمين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وما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بينهم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من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فروق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ar-SA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فردية</a:t>
            </a:r>
            <a:r>
              <a:rPr lang="en-US" b="1" i="0" u="none" strike="noStrike" baseline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2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143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محاضرات مادة المشاهدة والتطبيق لطلبة المرحلة الرابعة الدراسة الاولية الصباحية والمسائية للعام الدراسي 2017/2018</vt:lpstr>
      <vt:lpstr>اخلاقيات مهنة التدريس:- وتتم من خلال</vt:lpstr>
      <vt:lpstr>. ان يكون المعلم ديمقراطيا في تعامله مع تعامله     مع الطلبة. . ان يكون قدوة حسنة لهم.</vt:lpstr>
      <vt:lpstr>.ان يكون مصدر ثقة  ان يحترم ويقدر وجهات            نظرهم. .  ان لا يرهقهم بكثرة النشاطات البيتية.</vt:lpstr>
      <vt:lpstr>ان لا يتقيد بحرفية الكتاب المدرسي المقرر، سواء اكان ذلك في اثناء تاديته النشاطات الصفية، ام اسئلة الامتحانات، ام تلقي الاستجابات منهم.</vt:lpstr>
      <vt:lpstr>. ان يربط المناهج بواقع الحياة ومجرياتها  ان        يجعل التعليم ممتعا ومشوقا للمستلم.  .ان يوظف التكنولوجيا الحديثة ومختلف الوسائل السمعية البصرية في عملية التعليم.</vt:lpstr>
      <vt:lpstr> .ان يكون ذا عقلية متفتحة واسعة الاطلاع  ان لا يركز على كمية المعلومات وحفظها بل على نوعية المعلومات.</vt:lpstr>
      <vt:lpstr> .ان يثق بقدرات الطلبة وامكاناتهم في احداث التغيير المرغوب فيه وفي قدراتهم على اجراء عمليات التقويم الذاتي لاعمالهم . .ان يجعل من غرفة الصف بيئة يسودها التسماح والمحبة وان تخلو من التهديد.</vt:lpstr>
      <vt:lpstr>.ان لا يركز في اسئلته على عمليات الحفظ الالي   بل عمليات التفكير.  . ان يلبي حاجات وميول ورغبات المتعلمين وما بينهم من فروق فردية.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مادة المشاهدة والتطبيق لطلبة المرحلة الرابعة الدراسة الاولية الصباحية والمسائية للعام الدراسي 2017/2018</dc:title>
  <dc:creator>DR.Ahmed Saker</dc:creator>
  <cp:lastModifiedBy>DR.Ahmed Saker</cp:lastModifiedBy>
  <cp:revision>2</cp:revision>
  <dcterms:created xsi:type="dcterms:W3CDTF">2018-11-06T05:03:08Z</dcterms:created>
  <dcterms:modified xsi:type="dcterms:W3CDTF">2018-11-06T05:13:32Z</dcterms:modified>
</cp:coreProperties>
</file>